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4" r:id="rId3"/>
    <p:sldId id="263" r:id="rId4"/>
    <p:sldId id="257" r:id="rId5"/>
    <p:sldId id="304" r:id="rId6"/>
    <p:sldId id="303" r:id="rId7"/>
    <p:sldId id="276" r:id="rId8"/>
    <p:sldId id="266" r:id="rId9"/>
    <p:sldId id="277" r:id="rId10"/>
    <p:sldId id="278" r:id="rId11"/>
    <p:sldId id="268" r:id="rId12"/>
    <p:sldId id="285" r:id="rId13"/>
    <p:sldId id="284" r:id="rId14"/>
    <p:sldId id="283" r:id="rId15"/>
    <p:sldId id="286" r:id="rId16"/>
    <p:sldId id="287" r:id="rId17"/>
    <p:sldId id="288" r:id="rId18"/>
    <p:sldId id="289" r:id="rId19"/>
    <p:sldId id="291" r:id="rId20"/>
    <p:sldId id="292" r:id="rId21"/>
    <p:sldId id="293" r:id="rId22"/>
    <p:sldId id="296" r:id="rId23"/>
    <p:sldId id="294" r:id="rId24"/>
    <p:sldId id="297" r:id="rId25"/>
    <p:sldId id="299" r:id="rId26"/>
    <p:sldId id="300" r:id="rId27"/>
    <p:sldId id="275" r:id="rId28"/>
    <p:sldId id="298" r:id="rId29"/>
    <p:sldId id="301" r:id="rId30"/>
    <p:sldId id="302" r:id="rId31"/>
    <p:sldId id="305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9" r:id="rId44"/>
    <p:sldId id="318" r:id="rId45"/>
    <p:sldId id="320" r:id="rId46"/>
    <p:sldId id="321" r:id="rId47"/>
    <p:sldId id="322" r:id="rId48"/>
    <p:sldId id="323" r:id="rId49"/>
    <p:sldId id="325" r:id="rId50"/>
    <p:sldId id="326" r:id="rId51"/>
    <p:sldId id="324" r:id="rId52"/>
    <p:sldId id="327" r:id="rId53"/>
    <p:sldId id="328" r:id="rId54"/>
    <p:sldId id="32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213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9-D947-B6CD-3D045C387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0-3843-B713-6D3988361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0D0B-80CE-0C46-9F9F-6CEAE6F09C15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28147-40FC-8D47-B9BB-BE7EC9B0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7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3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and topic modeling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 shapes and clustering algorithms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09D319-C434-E84D-9DB6-85AA3506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044390"/>
            <a:ext cx="7245927" cy="49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k-</a:t>
            </a:r>
            <a:r>
              <a:rPr lang="fr-FR" sz="3733" dirty="0" err="1">
                <a:solidFill>
                  <a:schemeClr val="bg1"/>
                </a:solidFill>
              </a:rPr>
              <a:t>means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210385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427035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(1/N)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71054" y="3311236"/>
            <a:ext cx="6816437" cy="1842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6FA6F3-EA96-BD45-8A0F-215BAEAA31DC}"/>
              </a:ext>
            </a:extLst>
          </p:cNvPr>
          <p:cNvSpPr/>
          <p:nvPr/>
        </p:nvSpPr>
        <p:spPr>
          <a:xfrm>
            <a:off x="443345" y="4599708"/>
            <a:ext cx="6816437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15636" y="4447309"/>
            <a:ext cx="6816437" cy="900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2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</p:spTree>
    <p:extLst>
      <p:ext uri="{BB962C8B-B14F-4D97-AF65-F5344CB8AC3E}">
        <p14:creationId xmlns:p14="http://schemas.microsoft.com/office/powerpoint/2010/main" val="28731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</p:spTree>
    <p:extLst>
      <p:ext uri="{BB962C8B-B14F-4D97-AF65-F5344CB8AC3E}">
        <p14:creationId xmlns:p14="http://schemas.microsoft.com/office/powerpoint/2010/main" val="39743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2290C-885E-5644-9710-86D25F61B28F}"/>
              </a:ext>
            </a:extLst>
          </p:cNvPr>
          <p:cNvSpPr/>
          <p:nvPr/>
        </p:nvSpPr>
        <p:spPr>
          <a:xfrm>
            <a:off x="8839200" y="997527"/>
            <a:ext cx="2951018" cy="11776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cluster centers’ initialization critical to quality of the local optima found</a:t>
            </a:r>
          </a:p>
        </p:txBody>
      </p:sp>
    </p:spTree>
    <p:extLst>
      <p:ext uri="{BB962C8B-B14F-4D97-AF65-F5344CB8AC3E}">
        <p14:creationId xmlns:p14="http://schemas.microsoft.com/office/powerpoint/2010/main" val="410439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F8605-2E77-0242-8D07-38B0B96DD31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253331"/>
            <a:ext cx="9518073" cy="13097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</a:p>
          <a:p>
            <a:pPr lvl="1"/>
            <a:r>
              <a:rPr lang="en-US" dirty="0"/>
              <a:t>Discover groups (clusters) of related articles</a:t>
            </a:r>
          </a:p>
          <a:p>
            <a:pPr lvl="1"/>
            <a:r>
              <a:rPr lang="en-US" dirty="0"/>
              <a:t>Topic modeling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6" y="369223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heterogeneity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50965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4180862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/>
            <a:endParaRPr lang="en-US" baseline="30000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the number of cluster k is reached, run k-means as previously described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Cluster </a:t>
            </a:r>
            <a:r>
              <a:rPr lang="fr-FR" sz="3733" dirty="0" err="1">
                <a:solidFill>
                  <a:schemeClr val="bg1"/>
                </a:solidFill>
              </a:rPr>
              <a:t>heterogeneity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9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Assessing the quality of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K-means is trying to minimize the sum of squared distances (called inertia): </a:t>
                </a:r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 algn="ctr">
                  <a:buNone/>
                </a:pPr>
                <a:r>
                  <a:rPr lang="en-US" sz="2000" dirty="0"/>
                  <a:t>Inertia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400" dirty="0"/>
                  <a:t>We want this measure of cluster heterogeneity to be as low as possible </a:t>
                </a:r>
              </a:p>
              <a:p>
                <a:pPr marL="0" indent="0">
                  <a:buNone/>
                </a:pPr>
                <a:r>
                  <a:rPr lang="en-US" sz="2400" dirty="0"/>
                  <a:t>	-&gt; decrease when k increase!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blipFill>
                <a:blip r:embed="rId3"/>
                <a:stretch>
                  <a:fillRect l="-1373" t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2F73B06-8FE5-9146-8656-B9D403D31B63}"/>
              </a:ext>
            </a:extLst>
          </p:cNvPr>
          <p:cNvSpPr/>
          <p:nvPr/>
        </p:nvSpPr>
        <p:spPr>
          <a:xfrm>
            <a:off x="7938657" y="2438400"/>
            <a:ext cx="180109" cy="20781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4A34A7E-BEFA-2D4A-BFC3-01564943EE83}"/>
              </a:ext>
            </a:extLst>
          </p:cNvPr>
          <p:cNvSpPr/>
          <p:nvPr/>
        </p:nvSpPr>
        <p:spPr>
          <a:xfrm>
            <a:off x="9462665" y="2964877"/>
            <a:ext cx="180109" cy="207818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2C49BA4-A874-D541-ACB8-38AD71FDDBF1}"/>
              </a:ext>
            </a:extLst>
          </p:cNvPr>
          <p:cNvSpPr/>
          <p:nvPr/>
        </p:nvSpPr>
        <p:spPr>
          <a:xfrm>
            <a:off x="8631393" y="3671461"/>
            <a:ext cx="180109" cy="20781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How to choose k ? The “Elbow method”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1399309" y="1343890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1399309" y="3796145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4724400" y="383770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02673" y="1325479"/>
            <a:ext cx="9698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Inertia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B1A592-C458-0C43-A3F1-F3D981BD08E1}"/>
              </a:ext>
            </a:extLst>
          </p:cNvPr>
          <p:cNvSpPr/>
          <p:nvPr/>
        </p:nvSpPr>
        <p:spPr>
          <a:xfrm>
            <a:off x="1662546" y="2105891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2AB236-1D22-8140-B5A9-65EC762660C5}"/>
              </a:ext>
            </a:extLst>
          </p:cNvPr>
          <p:cNvSpPr/>
          <p:nvPr/>
        </p:nvSpPr>
        <p:spPr>
          <a:xfrm>
            <a:off x="2036624" y="2757057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C10741-B066-FC41-B6FE-FBB661E7D11C}"/>
              </a:ext>
            </a:extLst>
          </p:cNvPr>
          <p:cNvSpPr/>
          <p:nvPr/>
        </p:nvSpPr>
        <p:spPr>
          <a:xfrm>
            <a:off x="2604663" y="3241966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D2E1DF-3358-C442-94CC-387A864343AB}"/>
              </a:ext>
            </a:extLst>
          </p:cNvPr>
          <p:cNvSpPr/>
          <p:nvPr/>
        </p:nvSpPr>
        <p:spPr>
          <a:xfrm>
            <a:off x="3519061" y="3477504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08D553-CD1E-3C4E-9E77-72BB381111BB}"/>
              </a:ext>
            </a:extLst>
          </p:cNvPr>
          <p:cNvSpPr/>
          <p:nvPr/>
        </p:nvSpPr>
        <p:spPr>
          <a:xfrm>
            <a:off x="4364187" y="3532915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10C7FD-524F-7F49-AC6A-D75E44220E7C}"/>
              </a:ext>
            </a:extLst>
          </p:cNvPr>
          <p:cNvCxnSpPr>
            <a:endCxn id="8" idx="1"/>
          </p:cNvCxnSpPr>
          <p:nvPr/>
        </p:nvCxnSpPr>
        <p:spPr>
          <a:xfrm>
            <a:off x="1413164" y="1454727"/>
            <a:ext cx="269671" cy="67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F9888-8A9D-E74E-9A13-01A10BD756F4}"/>
              </a:ext>
            </a:extLst>
          </p:cNvPr>
          <p:cNvCxnSpPr>
            <a:stCxn id="8" idx="4"/>
            <a:endCxn id="38" idx="1"/>
          </p:cNvCxnSpPr>
          <p:nvPr/>
        </p:nvCxnSpPr>
        <p:spPr>
          <a:xfrm>
            <a:off x="1731819" y="2244436"/>
            <a:ext cx="325094" cy="53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85462-F582-7E4C-95BD-EC9FEC2B2386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2154880" y="2875313"/>
            <a:ext cx="470072" cy="38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53B135-D10D-534A-93FC-8AE02E761201}"/>
              </a:ext>
            </a:extLst>
          </p:cNvPr>
          <p:cNvCxnSpPr>
            <a:cxnSpLocks/>
            <a:stCxn id="39" idx="5"/>
            <a:endCxn id="40" idx="2"/>
          </p:cNvCxnSpPr>
          <p:nvPr/>
        </p:nvCxnSpPr>
        <p:spPr>
          <a:xfrm>
            <a:off x="2722919" y="3360222"/>
            <a:ext cx="796142" cy="18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C8C6DC-6EDE-1144-A686-C1795B62601C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3657606" y="3546777"/>
            <a:ext cx="706581" cy="5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82066D-A0FC-B642-B2B0-4852E5D7E4F4}"/>
              </a:ext>
            </a:extLst>
          </p:cNvPr>
          <p:cNvCxnSpPr/>
          <p:nvPr/>
        </p:nvCxnSpPr>
        <p:spPr>
          <a:xfrm flipH="1">
            <a:off x="2826327" y="2535381"/>
            <a:ext cx="484909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30A1ED-7CE4-6443-9224-A12121CAEDB8}"/>
              </a:ext>
            </a:extLst>
          </p:cNvPr>
          <p:cNvSpPr txBox="1"/>
          <p:nvPr/>
        </p:nvSpPr>
        <p:spPr>
          <a:xfrm>
            <a:off x="3297382" y="221672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this k!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777544-882C-B44B-8A39-281CBBD6C48F}"/>
              </a:ext>
            </a:extLst>
          </p:cNvPr>
          <p:cNvSpPr/>
          <p:nvPr/>
        </p:nvSpPr>
        <p:spPr>
          <a:xfrm>
            <a:off x="6871855" y="2098963"/>
            <a:ext cx="3740727" cy="831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no right answer, this is just a heuristic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AB8DC-3A3D-9141-81D5-78D0ABC379D7}"/>
              </a:ext>
            </a:extLst>
          </p:cNvPr>
          <p:cNvSpPr txBox="1"/>
          <p:nvPr/>
        </p:nvSpPr>
        <p:spPr>
          <a:xfrm>
            <a:off x="277090" y="4378036"/>
            <a:ext cx="111806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Importantly : </a:t>
            </a:r>
          </a:p>
          <a:p>
            <a:r>
              <a:rPr lang="en-US" dirty="0"/>
              <a:t>Because k-means aims to reduce the inertia  -&gt; k-means makes the assumption that clusters are convex and isotropic. </a:t>
            </a:r>
            <a:r>
              <a:rPr lang="en-US" dirty="0">
                <a:solidFill>
                  <a:srgbClr val="C00000"/>
                </a:solidFill>
              </a:rPr>
              <a:t>It responds poorly to elongated clusters, or manifolds with irregular shapes.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1771570" cy="868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en-US" sz="4000" b="1" dirty="0">
                <a:solidFill>
                  <a:schemeClr val="bg1"/>
                </a:solidFill>
              </a:rPr>
              <a:t>Understanding initialization impact on convergence</a:t>
            </a:r>
          </a:p>
        </p:txBody>
      </p:sp>
    </p:spTree>
    <p:extLst>
      <p:ext uri="{BB962C8B-B14F-4D97-AF65-F5344CB8AC3E}">
        <p14:creationId xmlns:p14="http://schemas.microsoft.com/office/powerpoint/2010/main" val="126734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Task1 : impact of initialization on convergence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72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the </a:t>
            </a:r>
            <a:r>
              <a:rPr lang="en-US" sz="2000" dirty="0" err="1"/>
              <a:t>jupyter</a:t>
            </a:r>
            <a:r>
              <a:rPr lang="en-US" sz="2000" dirty="0"/>
              <a:t> notebook for the sprint</a:t>
            </a:r>
          </a:p>
          <a:p>
            <a:endParaRPr lang="en-US" sz="2000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 random 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impact of initialization methods on getting the right clusters using </a:t>
            </a:r>
            <a:r>
              <a:rPr lang="en-US" sz="2000" dirty="0" err="1"/>
              <a:t>kmeans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559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698171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Task2: Define clusters of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TF-IDF (again)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a k for using the “Elbow method”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 the clusters and retrieve the documents in the cluster of interest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4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Mixed </a:t>
            </a:r>
            <a:r>
              <a:rPr lang="fr-FR" sz="3733" dirty="0" err="1">
                <a:solidFill>
                  <a:schemeClr val="bg1"/>
                </a:solidFill>
              </a:rPr>
              <a:t>membership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modeling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with</a:t>
            </a:r>
            <a:r>
              <a:rPr lang="fr-FR" sz="3733" dirty="0">
                <a:solidFill>
                  <a:schemeClr val="bg1"/>
                </a:solidFill>
              </a:rPr>
              <a:t> LDA</a:t>
            </a:r>
          </a:p>
        </p:txBody>
      </p:sp>
    </p:spTree>
    <p:extLst>
      <p:ext uri="{BB962C8B-B14F-4D97-AF65-F5344CB8AC3E}">
        <p14:creationId xmlns:p14="http://schemas.microsoft.com/office/powerpoint/2010/main" val="294760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fr-FR" sz="3733" dirty="0" err="1">
                <a:solidFill>
                  <a:schemeClr val="bg1"/>
                </a:solidFill>
              </a:rPr>
              <a:t>Clustering</a:t>
            </a:r>
            <a:r>
              <a:rPr lang="fr-FR" sz="3733" dirty="0">
                <a:solidFill>
                  <a:schemeClr val="bg1"/>
                </a:solidFill>
              </a:rPr>
              <a:t> documents </a:t>
            </a:r>
            <a:r>
              <a:rPr lang="fr-FR" sz="3733" dirty="0" err="1">
                <a:solidFill>
                  <a:schemeClr val="bg1"/>
                </a:solidFill>
              </a:rPr>
              <a:t>without</a:t>
            </a:r>
            <a:r>
              <a:rPr lang="fr-FR" sz="3733" dirty="0">
                <a:solidFill>
                  <a:schemeClr val="bg1"/>
                </a:solidFill>
              </a:rPr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026" t="15541"/>
          <a:stretch/>
        </p:blipFill>
        <p:spPr>
          <a:xfrm>
            <a:off x="10543309" y="3429000"/>
            <a:ext cx="1759528" cy="252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594764" y="473825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199" y="4544291"/>
            <a:ext cx="297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if we have an article on two topics?</a:t>
            </a:r>
            <a:endParaRPr lang="en-US" sz="24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7148945" y="3794759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691746" y="4350327"/>
            <a:ext cx="500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Mixed membership models:</a:t>
            </a:r>
          </a:p>
          <a:p>
            <a:r>
              <a:rPr lang="en-US" sz="2400" dirty="0"/>
              <a:t>Allow to discover a set of membership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5846617" y="1411777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LDA</a:t>
            </a:r>
          </a:p>
        </p:txBody>
      </p:sp>
    </p:spTree>
    <p:extLst>
      <p:ext uri="{BB962C8B-B14F-4D97-AF65-F5344CB8AC3E}">
        <p14:creationId xmlns:p14="http://schemas.microsoft.com/office/powerpoint/2010/main" val="66272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Goal of 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49D395-DFD3-9245-9E57-77C2D76D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107777"/>
            <a:ext cx="6450883" cy="289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19B0B-1D01-6746-8CA8-2CE93E31D1ED}"/>
              </a:ext>
            </a:extLst>
          </p:cNvPr>
          <p:cNvSpPr txBox="1"/>
          <p:nvPr/>
        </p:nvSpPr>
        <p:spPr>
          <a:xfrm>
            <a:off x="7398327" y="900549"/>
            <a:ext cx="428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LDA is a mixed membership model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We want to discover a </a:t>
            </a:r>
            <a:r>
              <a:rPr lang="en-US" sz="2000" b="1" dirty="0"/>
              <a:t>set of topics </a:t>
            </a:r>
            <a:r>
              <a:rPr lang="en-US" sz="2000" dirty="0"/>
              <a:t>associated with the document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029629-A13C-B54B-9A69-99EF24DE1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159633"/>
              </p:ext>
            </p:extLst>
          </p:nvPr>
        </p:nvGraphicFramePr>
        <p:xfrm>
          <a:off x="7574970" y="22582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68EA47-B1A6-C34E-A096-B957E715F5BE}"/>
              </a:ext>
            </a:extLst>
          </p:cNvPr>
          <p:cNvSpPr txBox="1"/>
          <p:nvPr/>
        </p:nvSpPr>
        <p:spPr>
          <a:xfrm>
            <a:off x="346364" y="4461162"/>
            <a:ext cx="669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do so the model will define a topic vocabulary distribution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35F837-25AF-4D41-AD4C-6F349A24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809413"/>
              </p:ext>
            </p:extLst>
          </p:nvPr>
        </p:nvGraphicFramePr>
        <p:xfrm>
          <a:off x="355600" y="4876028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349775-E6D4-0C4C-84CA-9D5EFC1B2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2847"/>
              </p:ext>
            </p:extLst>
          </p:nvPr>
        </p:nvGraphicFramePr>
        <p:xfrm>
          <a:off x="32512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88DF6A-591E-6F42-A824-9A94568D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15269"/>
              </p:ext>
            </p:extLst>
          </p:nvPr>
        </p:nvGraphicFramePr>
        <p:xfrm>
          <a:off x="60960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0E47462-8C98-B84F-A193-9E7426F0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02305"/>
              </p:ext>
            </p:extLst>
          </p:nvPr>
        </p:nvGraphicFramePr>
        <p:xfrm>
          <a:off x="8945418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28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7CD70B-CAC9-5B48-A606-0873975072BA}"/>
              </a:ext>
            </a:extLst>
          </p:cNvPr>
          <p:cNvSpPr txBox="1"/>
          <p:nvPr/>
        </p:nvSpPr>
        <p:spPr>
          <a:xfrm>
            <a:off x="1066800" y="1357744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the range of topics in the corpus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22288-BA89-F545-B6DF-E429E67D5327}"/>
              </a:ext>
            </a:extLst>
          </p:cNvPr>
          <p:cNvSpPr txBox="1"/>
          <p:nvPr/>
        </p:nvSpPr>
        <p:spPr>
          <a:xfrm>
            <a:off x="4696691" y="1357746"/>
            <a:ext cx="25630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Choose the set of words associated to each 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E87E2-6F54-F74C-A772-51885BDD8C67}"/>
              </a:ext>
            </a:extLst>
          </p:cNvPr>
          <p:cNvSpPr txBox="1"/>
          <p:nvPr/>
        </p:nvSpPr>
        <p:spPr>
          <a:xfrm>
            <a:off x="8714510" y="1357746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Associate documents to topics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90B7B-5835-874E-8F8A-67D666FC82D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97382" y="1680910"/>
            <a:ext cx="139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2468A-BFB4-AC4C-9857-65B04BD834D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7259781" y="1680912"/>
            <a:ext cx="145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0ACB11-C042-F445-BE46-C44B522F6314}"/>
              </a:ext>
            </a:extLst>
          </p:cNvPr>
          <p:cNvSpPr txBox="1"/>
          <p:nvPr/>
        </p:nvSpPr>
        <p:spPr>
          <a:xfrm>
            <a:off x="1738746" y="4103186"/>
            <a:ext cx="435725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Iterative random hard assignment!</a:t>
            </a:r>
          </a:p>
          <a:p>
            <a:r>
              <a:rPr lang="en-US" b="1" dirty="0"/>
              <a:t>Note: </a:t>
            </a:r>
            <a:r>
              <a:rPr lang="en-US" dirty="0"/>
              <a:t>it is not an optimization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D3E8-3CEA-5248-81F8-ECD65E6BDBF2}"/>
              </a:ext>
            </a:extLst>
          </p:cNvPr>
          <p:cNvSpPr txBox="1"/>
          <p:nvPr/>
        </p:nvSpPr>
        <p:spPr>
          <a:xfrm>
            <a:off x="1129146" y="4989877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iteratively draw variable and model parameter from conditional distribution having 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other variables/parameters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Always on the same set of observations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A3B2DF-2E3A-994C-BFD8-6E5F488553A6}"/>
              </a:ext>
            </a:extLst>
          </p:cNvPr>
          <p:cNvSpPr txBox="1">
            <a:spLocks/>
          </p:cNvSpPr>
          <p:nvPr/>
        </p:nvSpPr>
        <p:spPr>
          <a:xfrm>
            <a:off x="935182" y="3001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Gibbs sampling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B3DFE-2EB6-2B48-AC90-0AB1F5496460}"/>
              </a:ext>
            </a:extLst>
          </p:cNvPr>
          <p:cNvSpPr txBox="1"/>
          <p:nvPr/>
        </p:nvSpPr>
        <p:spPr>
          <a:xfrm>
            <a:off x="1066800" y="2327564"/>
            <a:ext cx="9157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LDA is specified as a </a:t>
            </a:r>
            <a:r>
              <a:rPr lang="en-US" sz="2000" b="1" dirty="0"/>
              <a:t>Bayesian model </a:t>
            </a:r>
          </a:p>
          <a:p>
            <a:r>
              <a:rPr lang="en-US" dirty="0"/>
              <a:t>(Otherwise called ”probabilistic latent semantic analysis)</a:t>
            </a:r>
          </a:p>
        </p:txBody>
      </p:sp>
    </p:spTree>
    <p:extLst>
      <p:ext uri="{BB962C8B-B14F-4D97-AF65-F5344CB8AC3E}">
        <p14:creationId xmlns:p14="http://schemas.microsoft.com/office/powerpoint/2010/main" val="145830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select a document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25177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5 word document</a:t>
            </a:r>
          </a:p>
        </p:txBody>
      </p:sp>
    </p:spTree>
    <p:extLst>
      <p:ext uri="{BB962C8B-B14F-4D97-AF65-F5344CB8AC3E}">
        <p14:creationId xmlns:p14="http://schemas.microsoft.com/office/powerpoint/2010/main" val="276520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 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73734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927375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/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717BE2E-DC5F-D84D-8091-DCFCBC04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71313"/>
              </p:ext>
            </p:extLst>
          </p:nvPr>
        </p:nvGraphicFramePr>
        <p:xfrm>
          <a:off x="1076038" y="325504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14FAAD-1C5A-BA4B-BDCD-9D58B2A3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71321"/>
              </p:ext>
            </p:extLst>
          </p:nvPr>
        </p:nvGraphicFramePr>
        <p:xfrm>
          <a:off x="1242289" y="338743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AFC351-33B2-3741-97FE-5E5EB0B81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26160"/>
              </p:ext>
            </p:extLst>
          </p:nvPr>
        </p:nvGraphicFramePr>
        <p:xfrm>
          <a:off x="1463958" y="350442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E2389E-E6D4-4D44-907C-61ED9503D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69560"/>
              </p:ext>
            </p:extLst>
          </p:nvPr>
        </p:nvGraphicFramePr>
        <p:xfrm>
          <a:off x="1685630" y="3642972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75AC848-3908-6446-84A3-7C0C9DE6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10680"/>
              </p:ext>
            </p:extLst>
          </p:nvPr>
        </p:nvGraphicFramePr>
        <p:xfrm>
          <a:off x="1935009" y="375380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113434-D1DA-974A-973A-0AD47BEB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96035"/>
              </p:ext>
            </p:extLst>
          </p:nvPr>
        </p:nvGraphicFramePr>
        <p:xfrm>
          <a:off x="2214405" y="3906210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79542D-E8E1-4C41-87D8-BC2F264B3F36}"/>
              </a:ext>
            </a:extLst>
          </p:cNvPr>
          <p:cNvSpPr txBox="1"/>
          <p:nvPr/>
        </p:nvSpPr>
        <p:spPr>
          <a:xfrm>
            <a:off x="9919854" y="389312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for each document in corpus</a:t>
            </a:r>
          </a:p>
        </p:txBody>
      </p:sp>
    </p:spTree>
    <p:extLst>
      <p:ext uri="{BB962C8B-B14F-4D97-AF65-F5344CB8AC3E}">
        <p14:creationId xmlns:p14="http://schemas.microsoft.com/office/powerpoint/2010/main" val="1908181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- </a:t>
            </a:r>
            <a:r>
              <a:rPr lang="en-US" sz="4000" dirty="0" err="1"/>
              <a:t>initialisation</a:t>
            </a:r>
            <a:r>
              <a:rPr lang="en-US" sz="4000" dirty="0"/>
              <a:t> : Maintain local and global statistics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674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3002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2811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86736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2" y="1988840"/>
            <a:ext cx="5942629" cy="278430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39349" y="1412777"/>
            <a:ext cx="528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Reading a document of </a:t>
            </a:r>
            <a:r>
              <a:rPr lang="fr-FR" sz="2400" dirty="0" err="1"/>
              <a:t>interest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768076" y="2444115"/>
            <a:ext cx="5184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do I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documents on the </a:t>
            </a:r>
            <a:r>
              <a:rPr lang="fr-FR" sz="2400" dirty="0" err="1"/>
              <a:t>same</a:t>
            </a:r>
            <a:r>
              <a:rPr lang="fr-FR" sz="2400" dirty="0"/>
              <a:t> topic ?</a:t>
            </a:r>
          </a:p>
          <a:p>
            <a:endParaRPr lang="fr-FR" sz="2400" dirty="0"/>
          </a:p>
          <a:p>
            <a:r>
              <a:rPr lang="fr-FR" sz="2400" dirty="0"/>
              <a:t>Can I </a:t>
            </a:r>
            <a:r>
              <a:rPr lang="fr-FR" sz="2400" dirty="0" err="1"/>
              <a:t>retrieve</a:t>
            </a:r>
            <a:r>
              <a:rPr lang="fr-FR" sz="2400" dirty="0"/>
              <a:t> </a:t>
            </a:r>
            <a:r>
              <a:rPr lang="fr-FR" sz="2400" b="1" dirty="0"/>
              <a:t>all documents </a:t>
            </a:r>
            <a:r>
              <a:rPr lang="fr-FR" sz="2400" dirty="0" err="1"/>
              <a:t>that</a:t>
            </a:r>
            <a:r>
              <a:rPr lang="fr-FR" sz="2400" dirty="0"/>
              <a:t> are on </a:t>
            </a:r>
            <a:r>
              <a:rPr lang="fr-FR" sz="2400" dirty="0" err="1"/>
              <a:t>this</a:t>
            </a:r>
            <a:r>
              <a:rPr lang="fr-FR" sz="2400" dirty="0"/>
              <a:t> topic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9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60596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79693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8115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A2C2D5-A964-A242-B10A-8BC281A780CD}"/>
              </a:ext>
            </a:extLst>
          </p:cNvPr>
          <p:cNvCxnSpPr/>
          <p:nvPr/>
        </p:nvCxnSpPr>
        <p:spPr>
          <a:xfrm flipV="1">
            <a:off x="2244436" y="1981200"/>
            <a:ext cx="443346" cy="2078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83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65818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76512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35787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8866909" y="4003964"/>
            <a:ext cx="313112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</a:t>
            </a:r>
          </a:p>
        </p:txBody>
      </p:sp>
    </p:spTree>
    <p:extLst>
      <p:ext uri="{BB962C8B-B14F-4D97-AF65-F5344CB8AC3E}">
        <p14:creationId xmlns:p14="http://schemas.microsoft.com/office/powerpoint/2010/main" val="86224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66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9876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4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4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095313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49154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861934"/>
              </p:ext>
            </p:extLst>
          </p:nvPr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6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5760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0513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22914"/>
              </p:ext>
            </p:extLst>
          </p:nvPr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3D4AA1-91B9-214E-8CA7-DBAC941F8217}"/>
              </a:ext>
            </a:extLst>
          </p:cNvPr>
          <p:cNvCxnSpPr/>
          <p:nvPr/>
        </p:nvCxnSpPr>
        <p:spPr>
          <a:xfrm flipH="1" flipV="1">
            <a:off x="4087091" y="4641273"/>
            <a:ext cx="665018" cy="65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B06029-EF23-0046-9284-2FAE5E2BADD3}"/>
              </a:ext>
            </a:extLst>
          </p:cNvPr>
          <p:cNvSpPr txBox="1"/>
          <p:nvPr/>
        </p:nvSpPr>
        <p:spPr>
          <a:xfrm>
            <a:off x="4745181" y="5140036"/>
            <a:ext cx="245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 also frequently use the term “director” but in another context</a:t>
            </a:r>
          </a:p>
        </p:txBody>
      </p:sp>
    </p:spTree>
    <p:extLst>
      <p:ext uri="{BB962C8B-B14F-4D97-AF65-F5344CB8AC3E}">
        <p14:creationId xmlns:p14="http://schemas.microsoft.com/office/powerpoint/2010/main" val="196501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527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569527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41817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55670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</p:spTree>
    <p:extLst>
      <p:ext uri="{BB962C8B-B14F-4D97-AF65-F5344CB8AC3E}">
        <p14:creationId xmlns:p14="http://schemas.microsoft.com/office/powerpoint/2010/main" val="802397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45901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</p:spTree>
    <p:extLst>
      <p:ext uri="{BB962C8B-B14F-4D97-AF65-F5344CB8AC3E}">
        <p14:creationId xmlns:p14="http://schemas.microsoft.com/office/powerpoint/2010/main" val="2218531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08557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Update counts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15161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80678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67030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661899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/>
          <p:nvPr/>
        </p:nvCxnSpPr>
        <p:spPr>
          <a:xfrm flipH="1" flipV="1">
            <a:off x="720437" y="5791200"/>
            <a:ext cx="1219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“director” in topic 1 (corpus wide)</a:t>
            </a:r>
          </a:p>
        </p:txBody>
      </p:sp>
    </p:spTree>
    <p:extLst>
      <p:ext uri="{BB962C8B-B14F-4D97-AF65-F5344CB8AC3E}">
        <p14:creationId xmlns:p14="http://schemas.microsoft.com/office/powerpoint/2010/main" val="374423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1399309" y="935446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772889" y="2805545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4289080" y="563598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7578437" y="187021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969819" y="4336221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401782" y="2680790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3131128" y="2461065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2715490" y="4627418"/>
            <a:ext cx="1500000" cy="150299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211782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63" y="997525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>
            <a:cxnSpLocks/>
          </p:cNvCxnSpPr>
          <p:nvPr/>
        </p:nvCxnSpPr>
        <p:spPr>
          <a:xfrm flipH="1" flipV="1">
            <a:off x="2715492" y="4378037"/>
            <a:ext cx="415635" cy="124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topic 1 in document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Iterate through all words/docs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53052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273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676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0D761-B553-6240-B2CE-5F0AB6A1414E}"/>
              </a:ext>
            </a:extLst>
          </p:cNvPr>
          <p:cNvSpPr txBox="1"/>
          <p:nvPr/>
        </p:nvSpPr>
        <p:spPr>
          <a:xfrm>
            <a:off x="9144000" y="4322618"/>
            <a:ext cx="214745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Until we run out of our computational budget….</a:t>
            </a:r>
          </a:p>
        </p:txBody>
      </p:sp>
    </p:spTree>
    <p:extLst>
      <p:ext uri="{BB962C8B-B14F-4D97-AF65-F5344CB8AC3E}">
        <p14:creationId xmlns:p14="http://schemas.microsoft.com/office/powerpoint/2010/main" val="2800851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Using the Gibbs samples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983670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end we obtain from the Gibbs sampler that allows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topic vocabulary probability distribution: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D72BC5-3D8D-5149-826A-CD79DD5B3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95300"/>
              </p:ext>
            </p:extLst>
          </p:nvPr>
        </p:nvGraphicFramePr>
        <p:xfrm>
          <a:off x="521855" y="1800317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08710-15DC-1847-BF92-CD163B5E2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25003"/>
              </p:ext>
            </p:extLst>
          </p:nvPr>
        </p:nvGraphicFramePr>
        <p:xfrm>
          <a:off x="34174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5B4BAFC-BF30-D747-85DC-C1184E465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09402"/>
              </p:ext>
            </p:extLst>
          </p:nvPr>
        </p:nvGraphicFramePr>
        <p:xfrm>
          <a:off x="62622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3551EA-8489-F040-B026-17EA57AD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523"/>
              </p:ext>
            </p:extLst>
          </p:nvPr>
        </p:nvGraphicFramePr>
        <p:xfrm>
          <a:off x="9111673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7000ADC-A8B9-1647-AAA9-551912153418}"/>
              </a:ext>
            </a:extLst>
          </p:cNvPr>
          <p:cNvSpPr txBox="1"/>
          <p:nvPr/>
        </p:nvSpPr>
        <p:spPr>
          <a:xfrm>
            <a:off x="429492" y="3235036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topic vocabulary probability distribution: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document embedding (topic proportion vector for the document)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2151844-A469-5D46-AC92-D7EB41836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585523"/>
              </p:ext>
            </p:extLst>
          </p:nvPr>
        </p:nvGraphicFramePr>
        <p:xfrm>
          <a:off x="1354280" y="39346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0002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926791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Task3: Run LDA on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 word count (again!!)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 a LDA model and review the topic discovered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top 10 words from the topic probability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document embedding for documents of interest (e.g. Taika Waititi)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530436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labels provided, we want to uncover the cluster structure from input alone</a:t>
            </a:r>
          </a:p>
          <a:p>
            <a:pPr lvl="1"/>
            <a:r>
              <a:rPr lang="en-US" dirty="0"/>
              <a:t>Input: Wikipedia articles as vectors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</a:p>
          <a:p>
            <a:pPr lvl="1"/>
            <a:r>
              <a:rPr lang="en-US" dirty="0"/>
              <a:t>Output: Cluster labels </a:t>
            </a:r>
            <a:r>
              <a:rPr lang="en-US" b="1" dirty="0" err="1"/>
              <a:t>z</a:t>
            </a:r>
            <a:r>
              <a:rPr lang="en-US" b="1" baseline="-25000" dirty="0" err="1"/>
              <a:t>i</a:t>
            </a:r>
            <a:endParaRPr lang="en-US" b="1" baseline="-25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3A017CC-5EE4-284E-9A79-452DE3208987}"/>
              </a:ext>
            </a:extLst>
          </p:cNvPr>
          <p:cNvSpPr/>
          <p:nvPr/>
        </p:nvSpPr>
        <p:spPr>
          <a:xfrm>
            <a:off x="8298873" y="3837709"/>
            <a:ext cx="3283528" cy="123305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Unsupervised learning task</a:t>
            </a:r>
          </a:p>
        </p:txBody>
      </p:sp>
    </p:spTree>
    <p:extLst>
      <p:ext uri="{BB962C8B-B14F-4D97-AF65-F5344CB8AC3E}">
        <p14:creationId xmlns:p14="http://schemas.microsoft.com/office/powerpoint/2010/main" val="16949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Unsupervised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learning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What defines a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Clusters defined by a </a:t>
            </a:r>
            <a:r>
              <a:rPr lang="en-US" sz="2400" b="1" dirty="0"/>
              <a:t>center (centroid), shape</a:t>
            </a:r>
            <a:r>
              <a:rPr lang="en-US" sz="2400" dirty="0"/>
              <a:t> and a </a:t>
            </a:r>
            <a:r>
              <a:rPr lang="en-US" sz="2400" b="1" dirty="0"/>
              <a:t>spread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Once the clusters are defined, we can calculate a score to assign observations x</a:t>
            </a:r>
            <a:r>
              <a:rPr lang="en-US" sz="2400" baseline="-25000" dirty="0"/>
              <a:t>i</a:t>
            </a:r>
            <a:r>
              <a:rPr lang="en-US" sz="2400" dirty="0"/>
              <a:t> to the closest cluster k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BC942BA6-BBE4-D34D-AC57-1979C6863C2E}"/>
              </a:ext>
            </a:extLst>
          </p:cNvPr>
          <p:cNvSpPr/>
          <p:nvPr/>
        </p:nvSpPr>
        <p:spPr>
          <a:xfrm>
            <a:off x="5888184" y="419791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B1E43-DE2B-A64C-BD9A-2000FFB76C4B}"/>
              </a:ext>
            </a:extLst>
          </p:cNvPr>
          <p:cNvCxnSpPr>
            <a:endCxn id="37" idx="6"/>
          </p:cNvCxnSpPr>
          <p:nvPr/>
        </p:nvCxnSpPr>
        <p:spPr>
          <a:xfrm flipH="1" flipV="1">
            <a:off x="5971311" y="4246410"/>
            <a:ext cx="1080653" cy="6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9A77E2-ACA2-D246-BAAA-24D31F02E56B}"/>
              </a:ext>
            </a:extLst>
          </p:cNvPr>
          <p:cNvSpPr txBox="1"/>
          <p:nvPr/>
        </p:nvSpPr>
        <p:spPr>
          <a:xfrm>
            <a:off x="7135090" y="4031673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3287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6189</TotalTime>
  <Words>2818</Words>
  <Application>Microsoft Macintosh PowerPoint</Application>
  <PresentationFormat>Widescreen</PresentationFormat>
  <Paragraphs>862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Sprint 4</vt:lpstr>
      <vt:lpstr>Module overview</vt:lpstr>
      <vt:lpstr>PowerPoint Presentation</vt:lpstr>
      <vt:lpstr>Task description</vt:lpstr>
      <vt:lpstr>Task description</vt:lpstr>
      <vt:lpstr>Task description</vt:lpstr>
      <vt:lpstr>Clustering</vt:lpstr>
      <vt:lpstr>PowerPoint Presentation</vt:lpstr>
      <vt:lpstr>What defines a Cluster?</vt:lpstr>
      <vt:lpstr>Cluster shapes and clustering algorithms</vt:lpstr>
      <vt:lpstr>PowerPoint Presentation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K-means++ </vt:lpstr>
      <vt:lpstr>K-means++ </vt:lpstr>
      <vt:lpstr>K-means++ </vt:lpstr>
      <vt:lpstr>PowerPoint Presentation</vt:lpstr>
      <vt:lpstr>Assessing the quality of clusters</vt:lpstr>
      <vt:lpstr>How to choose k ? The “Elbow method”</vt:lpstr>
      <vt:lpstr>PowerPoint Presentation</vt:lpstr>
      <vt:lpstr>Task1 : impact of initialization on convergence</vt:lpstr>
      <vt:lpstr>PowerPoint Presentation</vt:lpstr>
      <vt:lpstr>Task2: Define clusters of Wikipedia articles</vt:lpstr>
      <vt:lpstr>PowerPoint Presentation</vt:lpstr>
      <vt:lpstr>Task description</vt:lpstr>
      <vt:lpstr>Task description</vt:lpstr>
      <vt:lpstr>Task description</vt:lpstr>
      <vt:lpstr>PowerPoint Presentation</vt:lpstr>
      <vt:lpstr>Goal of LDA</vt:lpstr>
      <vt:lpstr>LDA</vt:lpstr>
      <vt:lpstr>LDA - initialisation: select a document</vt:lpstr>
      <vt:lpstr>LDA - initialisation : Randomly assign topics</vt:lpstr>
      <vt:lpstr>LDA - initialisation: Randomly assign topics</vt:lpstr>
      <vt:lpstr>LDA - initialisation : Maintain local and global statistics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Probability of new assigment</vt:lpstr>
      <vt:lpstr>LDA – Gibbs sampler: Probability of new assigment</vt:lpstr>
      <vt:lpstr>LDA – Gibbs sampler: Update counts</vt:lpstr>
      <vt:lpstr>LDA – Gibbs sampler: Probability of new assigment</vt:lpstr>
      <vt:lpstr>LDA – Gibbs sampler: Probability of new assigment</vt:lpstr>
      <vt:lpstr>LDA – Gibbs sampler: Iterate through all words/docs</vt:lpstr>
      <vt:lpstr>LDA – Using the Gibbs samples</vt:lpstr>
      <vt:lpstr>PowerPoint Presentation</vt:lpstr>
      <vt:lpstr>Task3: Run LDA on Wikipedia articles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91</cp:revision>
  <dcterms:created xsi:type="dcterms:W3CDTF">2020-03-26T17:37:03Z</dcterms:created>
  <dcterms:modified xsi:type="dcterms:W3CDTF">2020-04-29T17:44:07Z</dcterms:modified>
</cp:coreProperties>
</file>